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8"/>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05" r:id="rId50"/>
    <p:sldId id="417" r:id="rId51"/>
    <p:sldId id="398" r:id="rId52"/>
    <p:sldId id="399" r:id="rId53"/>
    <p:sldId id="400" r:id="rId54"/>
    <p:sldId id="401" r:id="rId55"/>
    <p:sldId id="402" r:id="rId56"/>
    <p:sldId id="403"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31" autoAdjust="0"/>
    <p:restoredTop sz="94660"/>
  </p:normalViewPr>
  <p:slideViewPr>
    <p:cSldViewPr snapToGrid="0">
      <p:cViewPr varScale="1">
        <p:scale>
          <a:sx n="122" d="100"/>
          <a:sy n="122" d="100"/>
        </p:scale>
        <p:origin x="379"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F49D501-0A7C-A4AB-6B56-8F1FE7F530D0}"/>
              </a:ext>
            </a:extLst>
          </p:cNvPr>
          <p:cNvPicPr>
            <a:picLocks noChangeAspect="1"/>
          </p:cNvPicPr>
          <p:nvPr/>
        </p:nvPicPr>
        <p:blipFill>
          <a:blip r:embed="rId2"/>
          <a:stretch>
            <a:fillRect/>
          </a:stretch>
        </p:blipFill>
        <p:spPr>
          <a:xfrm>
            <a:off x="202721" y="1818642"/>
            <a:ext cx="8097854" cy="4107706"/>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4" name="図 3">
            <a:extLst>
              <a:ext uri="{FF2B5EF4-FFF2-40B4-BE49-F238E27FC236}">
                <a16:creationId xmlns:a16="http://schemas.microsoft.com/office/drawing/2014/main" id="{6B00CF13-C948-4B57-A8B7-FDA6290FCCD0}"/>
              </a:ext>
            </a:extLst>
          </p:cNvPr>
          <p:cNvPicPr>
            <a:picLocks noChangeAspect="1"/>
          </p:cNvPicPr>
          <p:nvPr/>
        </p:nvPicPr>
        <p:blipFill>
          <a:blip r:embed="rId2"/>
          <a:stretch>
            <a:fillRect/>
          </a:stretch>
        </p:blipFill>
        <p:spPr>
          <a:xfrm>
            <a:off x="448639" y="2253065"/>
            <a:ext cx="8100392" cy="2380811"/>
          </a:xfrm>
          <a:prstGeom prst="rect">
            <a:avLst/>
          </a:prstGeom>
        </p:spPr>
      </p:pic>
      <p:sp>
        <p:nvSpPr>
          <p:cNvPr id="5" name="テキスト ボックス 4">
            <a:extLst>
              <a:ext uri="{FF2B5EF4-FFF2-40B4-BE49-F238E27FC236}">
                <a16:creationId xmlns:a16="http://schemas.microsoft.com/office/drawing/2014/main" id="{111552F1-F97B-4F1A-A5C1-DB9A19AFDB2A}"/>
              </a:ext>
            </a:extLst>
          </p:cNvPr>
          <p:cNvSpPr txBox="1"/>
          <p:nvPr/>
        </p:nvSpPr>
        <p:spPr>
          <a:xfrm>
            <a:off x="323528" y="1052736"/>
            <a:ext cx="3647152"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メールアドレス</a:t>
            </a:r>
            <a:endParaRPr kumimoji="1" lang="en-US" altLang="ja-JP" dirty="0"/>
          </a:p>
          <a:p>
            <a:pPr marL="285750" indent="-285750">
              <a:buFont typeface="Arial" panose="020B0604020202020204" pitchFamily="34" charset="0"/>
              <a:buChar char="•"/>
            </a:pPr>
            <a:r>
              <a:rPr lang="ja-JP" altLang="en-US" dirty="0"/>
              <a:t>パスワード</a:t>
            </a:r>
            <a:endParaRPr lang="en-US" altLang="ja-JP" dirty="0"/>
          </a:p>
          <a:p>
            <a:pPr marL="285750" indent="-285750">
              <a:buFont typeface="Arial" panose="020B0604020202020204" pitchFamily="34" charset="0"/>
              <a:buChar char="•"/>
            </a:pPr>
            <a:r>
              <a:rPr kumimoji="1" lang="ja-JP" altLang="en-US" dirty="0"/>
              <a:t>アカウント</a:t>
            </a:r>
            <a:r>
              <a:rPr lang="ja-JP" altLang="en-US" dirty="0"/>
              <a:t>名</a:t>
            </a:r>
            <a:endParaRPr lang="en-US" altLang="ja-JP" dirty="0"/>
          </a:p>
          <a:p>
            <a:r>
              <a:rPr lang="ja-JP" altLang="en-US" dirty="0"/>
              <a:t>等を聞かれるので、順番</a:t>
            </a:r>
            <a:r>
              <a:rPr lang="ja-JP" altLang="en-US"/>
              <a:t>に答える</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323528" y="5805264"/>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3" name="テキスト ボックス 2">
            <a:extLst>
              <a:ext uri="{FF2B5EF4-FFF2-40B4-BE49-F238E27FC236}">
                <a16:creationId xmlns:a16="http://schemas.microsoft.com/office/drawing/2014/main" id="{B55E00BC-E5F4-1BE3-C8E2-DEA03C2D2806}"/>
              </a:ext>
            </a:extLst>
          </p:cNvPr>
          <p:cNvSpPr txBox="1"/>
          <p:nvPr/>
        </p:nvSpPr>
        <p:spPr>
          <a:xfrm>
            <a:off x="292706" y="5372540"/>
            <a:ext cx="8494633" cy="369332"/>
          </a:xfrm>
          <a:prstGeom prst="rect">
            <a:avLst/>
          </a:prstGeom>
          <a:noFill/>
        </p:spPr>
        <p:txBody>
          <a:bodyPr wrap="none" rtlCol="0">
            <a:spAutoFit/>
          </a:bodyPr>
          <a:lstStyle/>
          <a:p>
            <a:r>
              <a:rPr lang="ja-JP" altLang="en-US" dirty="0"/>
              <a:t>最後に登録のためのコードがメールで送られるので、それを入力すれば登録完了</a:t>
            </a:r>
            <a:endParaRPr lang="en-US" altLang="ja-JP" dirty="0"/>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51518" y="4818542"/>
            <a:ext cx="5724644" cy="369332"/>
          </a:xfrm>
          <a:prstGeom prst="rect">
            <a:avLst/>
          </a:prstGeom>
          <a:noFill/>
        </p:spPr>
        <p:txBody>
          <a:bodyPr wrap="none" rtlCol="0">
            <a:spAutoFit/>
          </a:bodyPr>
          <a:lstStyle/>
          <a:p>
            <a:r>
              <a:rPr lang="ja-JP" altLang="en-US"/>
              <a:t>場合によってはロボット確認があるので、対応する。</a:t>
            </a:r>
            <a:endParaRPr lang="en-US" altLang="ja-JP"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 –t </a:t>
            </a:r>
            <a:r>
              <a:rPr lang="en-US" altLang="ja-JP" sz="2400" dirty="0" err="1">
                <a:latin typeface="Consolas" panose="020B0609020204030204" pitchFamily="49" charset="0"/>
              </a:rPr>
              <a:t>rsa</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023076"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a:t>
            </a:r>
            <a:r>
              <a:rPr kumimoji="1" lang="en-US" altLang="ja-JP" dirty="0" err="1">
                <a:latin typeface="Consolas" panose="020B0609020204030204" pitchFamily="49" charset="0"/>
              </a:rPr>
              <a:t>rsa</a:t>
            </a:r>
            <a:r>
              <a:rPr kumimoji="1" lang="en-US" altLang="ja-JP" dirty="0">
                <a:latin typeface="Consolas" panose="020B0609020204030204" pitchFamily="49" charset="0"/>
              </a:rPr>
              <a:t> key pair.</a:t>
            </a:r>
          </a:p>
          <a:p>
            <a:r>
              <a:rPr kumimoji="1" lang="en-US" altLang="ja-JP" dirty="0">
                <a:latin typeface="Consolas" panose="020B0609020204030204" pitchFamily="49" charset="0"/>
              </a:rPr>
              <a:t>Enter file in which to save the key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r>
              <a:rPr kumimoji="1" lang="en-US" altLang="ja-JP" dirty="0" err="1">
                <a:latin typeface="Consolas" panose="020B0609020204030204" pitchFamily="49" charset="0"/>
              </a:rPr>
              <a:t>id_rsa</a:t>
            </a:r>
            <a:r>
              <a:rPr kumimoji="1" lang="en-US" altLang="ja-JP" dirty="0">
                <a:latin typeface="Consolas" panose="020B0609020204030204" pitchFamily="49" charset="0"/>
              </a:rPr>
              <a:t>):</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539552" y="5253007"/>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a:t>
            </a:r>
            <a:r>
              <a:rPr kumimoji="1" lang="en-US" altLang="ja-JP" dirty="0" err="1"/>
              <a:t>ssh</a:t>
            </a:r>
            <a:r>
              <a:rPr kumimoji="1" lang="en-US" altLang="ja-JP" dirty="0"/>
              <a:t>/</a:t>
            </a:r>
            <a:r>
              <a:rPr kumimoji="1" lang="en-US" altLang="ja-JP" dirty="0" err="1"/>
              <a:t>id_rsa</a:t>
            </a:r>
            <a:r>
              <a:rPr kumimoji="1" lang="ja-JP" altLang="en-US" dirty="0"/>
              <a:t>」と入力すること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1109082" y="5656643"/>
            <a:ext cx="944489" cy="369332"/>
          </a:xfrm>
          <a:prstGeom prst="rect">
            <a:avLst/>
          </a:prstGeom>
          <a:noFill/>
        </p:spPr>
        <p:txBody>
          <a:bodyPr wrap="none" rtlCol="0">
            <a:spAutoFit/>
          </a:bodyPr>
          <a:lstStyle/>
          <a:p>
            <a:r>
              <a:rPr kumimoji="1" lang="en-US" altLang="ja-JP" dirty="0" err="1">
                <a:latin typeface="Consolas" panose="020B0609020204030204" pitchFamily="49" charset="0"/>
              </a:rPr>
              <a:t>id_rsa</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451038" cy="369332"/>
          </a:xfrm>
          <a:prstGeom prst="rect">
            <a:avLst/>
          </a:prstGeom>
          <a:noFill/>
        </p:spPr>
        <p:txBody>
          <a:bodyPr wrap="none" rtlCol="0">
            <a:spAutoFit/>
          </a:bodyPr>
          <a:lstStyle/>
          <a:p>
            <a:r>
              <a:rPr kumimoji="1" lang="en-US" altLang="ja-JP" dirty="0">
                <a:latin typeface="Consolas" panose="020B0609020204030204" pitchFamily="49" charset="0"/>
              </a:rPr>
              <a:t>id_rsa.pub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322838"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a:t>
            </a:r>
            <a:r>
              <a:rPr kumimoji="1" lang="en-US" altLang="ja-JP" sz="2000" dirty="0" err="1"/>
              <a:t>id_rsa</a:t>
            </a:r>
            <a:r>
              <a:rPr kumimoji="1" lang="en-US" altLang="ja-JP" sz="2000" dirty="0"/>
              <a:t>)</a:t>
            </a:r>
            <a:r>
              <a:rPr kumimoji="1" lang="ja-JP" altLang="en-US" sz="2000" dirty="0"/>
              <a:t>と公開鍵</a:t>
            </a:r>
            <a:r>
              <a:rPr kumimoji="1" lang="en-US" altLang="ja-JP" sz="2000" dirty="0"/>
              <a:t>(id_rsa.pub)</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3E8E8C6-7AE7-E1FA-5E0D-49319F756578}"/>
              </a:ext>
            </a:extLst>
          </p:cNvPr>
          <p:cNvPicPr>
            <a:picLocks noChangeAspect="1"/>
          </p:cNvPicPr>
          <p:nvPr/>
        </p:nvPicPr>
        <p:blipFill>
          <a:blip r:embed="rId2"/>
          <a:stretch>
            <a:fillRect/>
          </a:stretch>
        </p:blipFill>
        <p:spPr>
          <a:xfrm>
            <a:off x="252761" y="923942"/>
            <a:ext cx="8519532" cy="4892975"/>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6612262" y="4278661"/>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10582" y="5985150"/>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3949410" y="4638701"/>
            <a:ext cx="3310924" cy="153111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B926CC-EB6E-6435-79B6-205B2423401A}"/>
              </a:ext>
            </a:extLst>
          </p:cNvPr>
          <p:cNvPicPr>
            <a:picLocks noChangeAspect="1"/>
          </p:cNvPicPr>
          <p:nvPr/>
        </p:nvPicPr>
        <p:blipFill>
          <a:blip r:embed="rId2"/>
          <a:stretch>
            <a:fillRect/>
          </a:stretch>
        </p:blipFill>
        <p:spPr>
          <a:xfrm>
            <a:off x="507765" y="1025913"/>
            <a:ext cx="8264527" cy="4729615"/>
          </a:xfrm>
          <a:prstGeom prst="rect">
            <a:avLst/>
          </a:prstGeom>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554855" y="4493983"/>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130920" y="4710008"/>
            <a:ext cx="2072929" cy="163996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68F0327-4D35-AC2F-589D-02B41506430F}"/>
              </a:ext>
            </a:extLst>
          </p:cNvPr>
          <p:cNvPicPr>
            <a:picLocks noChangeAspect="1"/>
          </p:cNvPicPr>
          <p:nvPr/>
        </p:nvPicPr>
        <p:blipFill>
          <a:blip r:embed="rId2"/>
          <a:stretch>
            <a:fillRect/>
          </a:stretch>
        </p:blipFill>
        <p:spPr>
          <a:xfrm>
            <a:off x="327102" y="1484949"/>
            <a:ext cx="8483331" cy="4031187"/>
          </a:xfrm>
          <a:prstGeom prst="rect">
            <a:avLst/>
          </a:prstGeom>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903469" y="2088386"/>
            <a:ext cx="891125"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1" y="1237402"/>
            <a:ext cx="883197" cy="1031004"/>
          </a:xfrm>
          <a:prstGeom prst="bentConnector3">
            <a:avLst>
              <a:gd name="adj1" fmla="val -2588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111E6D1-4A9D-B217-2ACC-B22A2979D894}"/>
              </a:ext>
            </a:extLst>
          </p:cNvPr>
          <p:cNvPicPr>
            <a:picLocks noChangeAspect="1"/>
          </p:cNvPicPr>
          <p:nvPr/>
        </p:nvPicPr>
        <p:blipFill>
          <a:blip r:embed="rId2"/>
          <a:stretch>
            <a:fillRect/>
          </a:stretch>
        </p:blipFill>
        <p:spPr>
          <a:xfrm>
            <a:off x="795454" y="1134894"/>
            <a:ext cx="6891454" cy="3635053"/>
          </a:xfrm>
          <a:prstGeom prst="rect">
            <a:avLst/>
          </a:prstGeom>
        </p:spPr>
      </p:pic>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A424B4B-B4EC-46DC-B9AA-CF8E4F8D8E18}"/>
              </a:ext>
            </a:extLst>
          </p:cNvPr>
          <p:cNvSpPr/>
          <p:nvPr/>
        </p:nvSpPr>
        <p:spPr>
          <a:xfrm>
            <a:off x="2631688" y="2141034"/>
            <a:ext cx="2631688" cy="2750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646556" y="3033132"/>
            <a:ext cx="4958576" cy="1174595"/>
          </a:xfrm>
          <a:prstGeom prst="roundRect">
            <a:avLst>
              <a:gd name="adj" fmla="val 610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223084" y="794874"/>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3985652" y="979540"/>
            <a:ext cx="1277724" cy="1299026"/>
          </a:xfrm>
          <a:prstGeom prst="bentConnector3">
            <a:avLst>
              <a:gd name="adj1" fmla="val 11789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2590774"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a:t>
            </a:r>
            <a:r>
              <a:rPr lang="en-US" altLang="ja-JP" dirty="0" err="1">
                <a:latin typeface="Consolas" panose="020B0609020204030204" pitchFamily="49" charset="0"/>
              </a:rPr>
              <a:t>ssh</a:t>
            </a:r>
            <a:r>
              <a:rPr lang="en-US" altLang="ja-JP" dirty="0">
                <a:latin typeface="Consolas" panose="020B0609020204030204" pitchFamily="49" charset="0"/>
              </a:rPr>
              <a:t>/id_rsa.pub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275856"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V="1">
            <a:off x="4614684" y="4207727"/>
            <a:ext cx="511160" cy="84609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6776214" cy="369332"/>
          </a:xfrm>
          <a:prstGeom prst="rect">
            <a:avLst/>
          </a:prstGeom>
          <a:noFill/>
        </p:spPr>
        <p:txBody>
          <a:bodyPr wrap="none" rtlCol="0">
            <a:spAutoFit/>
          </a:bodyPr>
          <a:lstStyle/>
          <a:p>
            <a:r>
              <a:rPr kumimoji="1" lang="ja-JP" altLang="en-US" dirty="0"/>
              <a:t>「</a:t>
            </a:r>
            <a:r>
              <a:rPr kumimoji="1" lang="en-US" altLang="ja-JP" dirty="0" err="1"/>
              <a:t>ssh-rsa</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622249" y="4259766"/>
            <a:ext cx="804892" cy="2493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3" y="4384444"/>
            <a:ext cx="2154705" cy="2109543"/>
          </a:xfrm>
          <a:prstGeom prst="bentConnector3">
            <a:avLst>
              <a:gd name="adj1" fmla="val -1060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B6031073-BAB2-0F19-9E1C-15D0935A4B18}"/>
              </a:ext>
            </a:extLst>
          </p:cNvPr>
          <p:cNvSpPr/>
          <p:nvPr/>
        </p:nvSpPr>
        <p:spPr>
          <a:xfrm>
            <a:off x="2650274" y="2561062"/>
            <a:ext cx="1051931" cy="286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A4F7A844-3A50-6FA6-9F16-A229A177F018}"/>
              </a:ext>
            </a:extLst>
          </p:cNvPr>
          <p:cNvSpPr txBox="1"/>
          <p:nvPr/>
        </p:nvSpPr>
        <p:spPr>
          <a:xfrm>
            <a:off x="4103647" y="2542479"/>
            <a:ext cx="1800493" cy="369332"/>
          </a:xfrm>
          <a:prstGeom prst="rect">
            <a:avLst/>
          </a:prstGeom>
          <a:noFill/>
        </p:spPr>
        <p:txBody>
          <a:bodyPr wrap="none" rtlCol="0">
            <a:spAutoFit/>
          </a:bodyPr>
          <a:lstStyle/>
          <a:p>
            <a:r>
              <a:rPr kumimoji="1" lang="ja-JP" altLang="en-US" dirty="0"/>
              <a:t>ここは触らない</a:t>
            </a:r>
          </a:p>
        </p:txBody>
      </p:sp>
      <p:cxnSp>
        <p:nvCxnSpPr>
          <p:cNvPr id="32" name="直線矢印コネクタ 31">
            <a:extLst>
              <a:ext uri="{FF2B5EF4-FFF2-40B4-BE49-F238E27FC236}">
                <a16:creationId xmlns:a16="http://schemas.microsoft.com/office/drawing/2014/main" id="{03F8D38D-8FB5-9DE0-AEA6-A8F9BB9AC32D}"/>
              </a:ext>
            </a:extLst>
          </p:cNvPr>
          <p:cNvCxnSpPr>
            <a:endCxn id="28" idx="3"/>
          </p:cNvCxnSpPr>
          <p:nvPr/>
        </p:nvCxnSpPr>
        <p:spPr>
          <a:xfrm flipH="1" flipV="1">
            <a:off x="3702205" y="2704170"/>
            <a:ext cx="364273" cy="167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33670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a:t>
            </a:r>
            <a:r>
              <a:rPr lang="en-US" altLang="ja-JP" sz="1800" dirty="0" err="1">
                <a:solidFill>
                  <a:prstClr val="black"/>
                </a:solidFill>
                <a:latin typeface="Consolas" panose="020B0609020204030204" pitchFamily="49" charset="0"/>
              </a:rPr>
              <a:t>ssh</a:t>
            </a:r>
            <a:r>
              <a:rPr lang="en-US" altLang="ja-JP" sz="1800" dirty="0">
                <a:solidFill>
                  <a:prstClr val="black"/>
                </a:solidFill>
                <a:latin typeface="Consolas" panose="020B0609020204030204" pitchFamily="49" charset="0"/>
              </a:rPr>
              <a:t>/</a:t>
            </a:r>
            <a:r>
              <a:rPr lang="en-US" altLang="ja-JP" sz="1800" dirty="0" err="1">
                <a:solidFill>
                  <a:prstClr val="black"/>
                </a:solidFill>
                <a:latin typeface="Consolas" panose="020B0609020204030204" pitchFamily="49" charset="0"/>
              </a:rPr>
              <a:t>id_rsa</a:t>
            </a:r>
            <a:r>
              <a:rPr lang="en-US" altLang="ja-JP" sz="1800" dirty="0">
                <a:solidFill>
                  <a:prstClr val="black"/>
                </a:solidFill>
                <a:latin typeface="Consolas" panose="020B0609020204030204" pitchFamily="49" charset="0"/>
              </a:rPr>
              <a:t>':</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660232" y="2924944"/>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C582B-586A-9757-0844-EBCC7494CF1B}"/>
              </a:ext>
            </a:extLst>
          </p:cNvPr>
          <p:cNvPicPr>
            <a:picLocks noChangeAspect="1"/>
          </p:cNvPicPr>
          <p:nvPr/>
        </p:nvPicPr>
        <p:blipFill>
          <a:blip r:embed="rId2"/>
          <a:stretch>
            <a:fillRect/>
          </a:stretch>
        </p:blipFill>
        <p:spPr>
          <a:xfrm>
            <a:off x="610759" y="1544881"/>
            <a:ext cx="7969405" cy="4210378"/>
          </a:xfrm>
          <a:prstGeom prst="rect">
            <a:avLst/>
          </a:prstGeom>
        </p:spPr>
      </p:pic>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2596F449-8716-40C9-8368-25BDC620AF9D}"/>
              </a:ext>
            </a:extLst>
          </p:cNvPr>
          <p:cNvSpPr/>
          <p:nvPr/>
        </p:nvSpPr>
        <p:spPr>
          <a:xfrm>
            <a:off x="901783" y="158419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1551756" y="948658"/>
            <a:ext cx="4108817" cy="369332"/>
          </a:xfrm>
          <a:prstGeom prst="rect">
            <a:avLst/>
          </a:prstGeom>
          <a:noFill/>
        </p:spPr>
        <p:txBody>
          <a:bodyPr wrap="none" rtlCol="0">
            <a:spAutoFit/>
          </a:bodyPr>
          <a:lstStyle/>
          <a:p>
            <a:r>
              <a:rPr lang="ja-JP" altLang="en-US" dirty="0"/>
              <a:t>このボタンを押すとホーム画面に戻る</a:t>
            </a:r>
            <a:endParaRPr kumimoji="1" lang="ja-JP" altLang="en-US" dirty="0"/>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1081804" y="1133324"/>
            <a:ext cx="469953" cy="45087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683261" y="2876271"/>
            <a:ext cx="1042620" cy="2832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489540" y="5944777"/>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cxnSpLocks/>
            <a:stCxn id="11" idx="1"/>
            <a:endCxn id="10" idx="1"/>
          </p:cNvCxnSpPr>
          <p:nvPr/>
        </p:nvCxnSpPr>
        <p:spPr>
          <a:xfrm rot="10800000" flipH="1">
            <a:off x="489539" y="3017893"/>
            <a:ext cx="193721" cy="3111551"/>
          </a:xfrm>
          <a:prstGeom prst="bentConnector3">
            <a:avLst>
              <a:gd name="adj1" fmla="val -11800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a:extLst>
              <a:ext uri="{FF2B5EF4-FFF2-40B4-BE49-F238E27FC236}">
                <a16:creationId xmlns:a16="http://schemas.microsoft.com/office/drawing/2014/main" id="{37271CF1-573E-BE29-B05A-35690A4DB144}"/>
              </a:ext>
            </a:extLst>
          </p:cNvPr>
          <p:cNvPicPr>
            <a:picLocks noChangeAspect="1"/>
          </p:cNvPicPr>
          <p:nvPr/>
        </p:nvPicPr>
        <p:blipFill>
          <a:blip r:embed="rId2"/>
          <a:stretch>
            <a:fillRect/>
          </a:stretch>
        </p:blipFill>
        <p:spPr>
          <a:xfrm>
            <a:off x="492251" y="899531"/>
            <a:ext cx="5150621" cy="5389757"/>
          </a:xfrm>
          <a:prstGeom prst="rect">
            <a:avLst/>
          </a:prstGeom>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552086" y="2616353"/>
            <a:ext cx="4897143" cy="2530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564624" y="3337908"/>
            <a:ext cx="2609756" cy="297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497715" y="4913398"/>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3895119"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5734390" y="6309320"/>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4399176" y="6309320"/>
            <a:ext cx="1335215" cy="18466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475412" y="3692397"/>
            <a:ext cx="1197271" cy="4409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flipV="1">
            <a:off x="5449230" y="2677561"/>
            <a:ext cx="1211003" cy="6532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569660" cy="369332"/>
          </a:xfrm>
          <a:prstGeom prst="rect">
            <a:avLst/>
          </a:prstGeom>
          <a:noFill/>
        </p:spPr>
        <p:txBody>
          <a:bodyPr wrap="none" rtlCol="0">
            <a:spAutoFit/>
          </a:bodyPr>
          <a:lstStyle/>
          <a:p>
            <a:r>
              <a:rPr kumimoji="1" lang="ja-JP" altLang="en-US" dirty="0"/>
              <a:t>非公開</a:t>
            </a:r>
            <a:r>
              <a:rPr lang="ja-JP" altLang="en-US" dirty="0"/>
              <a:t>にする</a:t>
            </a:r>
            <a:endParaRPr kumimoji="1" lang="en-US" altLang="ja-JP" dirty="0"/>
          </a:p>
        </p:txBody>
      </p:sp>
      <p:cxnSp>
        <p:nvCxnSpPr>
          <p:cNvPr id="22" name="コネクタ: カギ線 21">
            <a:extLst>
              <a:ext uri="{FF2B5EF4-FFF2-40B4-BE49-F238E27FC236}">
                <a16:creationId xmlns:a16="http://schemas.microsoft.com/office/drawing/2014/main" id="{8C274676-FF49-4F65-8425-64D1BC177543}"/>
              </a:ext>
            </a:extLst>
          </p:cNvPr>
          <p:cNvCxnSpPr>
            <a:cxnSpLocks/>
            <a:stCxn id="20" idx="1"/>
            <a:endCxn id="6" idx="3"/>
          </p:cNvCxnSpPr>
          <p:nvPr/>
        </p:nvCxnSpPr>
        <p:spPr>
          <a:xfrm rot="10800000">
            <a:off x="3174380" y="3486603"/>
            <a:ext cx="3701876" cy="817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dirty="0"/>
              <a:t>README</a:t>
            </a:r>
            <a:r>
              <a:rPr lang="ja-JP" altLang="en-US" dirty="0"/>
              <a:t>ファイルを作成</a:t>
            </a:r>
            <a:endParaRPr lang="en-US" altLang="ja-JP" dirty="0"/>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1672684" y="3912892"/>
            <a:ext cx="4627509" cy="39744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505828" y="5038978"/>
            <a:ext cx="4938381" cy="29736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1739485" y="1916831"/>
            <a:ext cx="1234173" cy="2242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583557" y="1353736"/>
            <a:ext cx="2416046"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err="1"/>
              <a:t>github</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flipV="1">
            <a:off x="2973659" y="1676902"/>
            <a:ext cx="3609899" cy="35203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8F44A4A-1EF3-EB37-6401-20EDAE88FE51}"/>
              </a:ext>
            </a:extLst>
          </p:cNvPr>
          <p:cNvPicPr>
            <a:picLocks noChangeAspect="1"/>
          </p:cNvPicPr>
          <p:nvPr/>
        </p:nvPicPr>
        <p:blipFill>
          <a:blip r:embed="rId2"/>
          <a:stretch>
            <a:fillRect/>
          </a:stretch>
        </p:blipFill>
        <p:spPr>
          <a:xfrm>
            <a:off x="602167" y="1396131"/>
            <a:ext cx="6304156" cy="3958567"/>
          </a:xfrm>
          <a:prstGeom prst="rect">
            <a:avLst/>
          </a:prstGeom>
        </p:spPr>
      </p:pic>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四角形: 角を丸くする 4">
            <a:extLst>
              <a:ext uri="{FF2B5EF4-FFF2-40B4-BE49-F238E27FC236}">
                <a16:creationId xmlns:a16="http://schemas.microsoft.com/office/drawing/2014/main" id="{51602232-3B70-48ED-A475-96D93E6732F7}"/>
              </a:ext>
            </a:extLst>
          </p:cNvPr>
          <p:cNvSpPr/>
          <p:nvPr/>
        </p:nvSpPr>
        <p:spPr>
          <a:xfrm>
            <a:off x="4845598" y="2386361"/>
            <a:ext cx="767182" cy="301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585323" y="3263549"/>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487007"/>
            <a:ext cx="318366" cy="3118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cxnSpLocks/>
            <a:stCxn id="8" idx="3"/>
            <a:endCxn id="5" idx="0"/>
          </p:cNvCxnSpPr>
          <p:nvPr/>
        </p:nvCxnSpPr>
        <p:spPr>
          <a:xfrm>
            <a:off x="3793079" y="1165394"/>
            <a:ext cx="1436110" cy="122096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2069797" cy="369332"/>
          </a:xfrm>
          <a:prstGeom prst="rect">
            <a:avLst/>
          </a:prstGeom>
          <a:noFill/>
        </p:spPr>
        <p:txBody>
          <a:bodyPr wrap="none" rtlCol="0">
            <a:spAutoFit/>
          </a:bodyPr>
          <a:lstStyle/>
          <a:p>
            <a:r>
              <a:rPr kumimoji="1" lang="en-US" altLang="ja-JP" dirty="0"/>
              <a:t>2. </a:t>
            </a:r>
            <a:r>
              <a:rPr kumimoji="1" lang="ja-JP" altLang="en-US" dirty="0"/>
              <a:t>「</a:t>
            </a:r>
            <a:r>
              <a:rPr kumimoji="1" lang="en-US" altLang="ja-JP" dirty="0"/>
              <a:t>SSH</a:t>
            </a:r>
            <a:r>
              <a:rPr kumimoji="1" lang="ja-JP" altLang="en-US" dirty="0"/>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79060" y="3582977"/>
            <a:ext cx="2217679" cy="179484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cxnSpLocks/>
            <a:stCxn id="14" idx="0"/>
            <a:endCxn id="7" idx="2"/>
          </p:cNvCxnSpPr>
          <p:nvPr/>
        </p:nvCxnSpPr>
        <p:spPr>
          <a:xfrm rot="5400000" flipH="1" flipV="1">
            <a:off x="3704014" y="4418054"/>
            <a:ext cx="2294448" cy="105603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20032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cd</a:t>
            </a:r>
          </a:p>
          <a:p>
            <a:r>
              <a:rPr lang="ja-JP" altLang="en-US" dirty="0">
                <a:latin typeface="Consolas" panose="020B0609020204030204" pitchFamily="49" charset="0"/>
              </a:rPr>
              <a:t>cd github</a:t>
            </a:r>
          </a:p>
          <a:p>
            <a:r>
              <a:rPr lang="ja-JP" altLang="en-US" dirty="0">
                <a:latin typeface="Consolas" panose="020B0609020204030204" pitchFamily="49" charset="0"/>
              </a:rPr>
              <a:t>git clone </a:t>
            </a:r>
            <a:r>
              <a:rPr lang="ja-JP" altLang="en-US" dirty="0">
                <a:solidFill>
                  <a:srgbClr val="FF0000"/>
                </a:solidFill>
                <a:latin typeface="Consolas" panose="020B0609020204030204" pitchFamily="49" charset="0"/>
              </a:rPr>
              <a:t>git@github.com:アカウント名/</a:t>
            </a:r>
            <a:r>
              <a:rPr lang="en-US" altLang="ja-JP" dirty="0" err="1">
                <a:solidFill>
                  <a:srgbClr val="FF0000"/>
                </a:solidFill>
                <a:latin typeface="Consolas" panose="020B0609020204030204" pitchFamily="49" charset="0"/>
              </a:rPr>
              <a:t>githb</a:t>
            </a:r>
            <a:r>
              <a:rPr lang="en-US" altLang="ja-JP" dirty="0">
                <a:solidFill>
                  <a:srgbClr val="FF0000"/>
                </a:solidFill>
                <a:latin typeface="Consolas" panose="020B0609020204030204" pitchFamily="49" charset="0"/>
              </a:rPr>
              <a:t>-</a:t>
            </a:r>
            <a:r>
              <a:rPr lang="ja-JP" altLang="en-US" dirty="0">
                <a:solidFill>
                  <a:srgbClr val="FF0000"/>
                </a:solidFill>
                <a:latin typeface="Consolas" panose="020B0609020204030204" pitchFamily="49" charset="0"/>
              </a:rPr>
              <a:t>test.git</a:t>
            </a:r>
            <a:endParaRPr lang="en-US" altLang="ja-JP" dirty="0">
              <a:solidFill>
                <a:srgbClr val="FF0000"/>
              </a:solidFill>
              <a:latin typeface="Consolas" panose="020B0609020204030204" pitchFamily="49" charset="0"/>
            </a:endParaRPr>
          </a:p>
          <a:p>
            <a:r>
              <a:rPr lang="en-US" altLang="ja-JP" dirty="0">
                <a:latin typeface="Consolas" panose="020B0609020204030204" pitchFamily="49" charset="0"/>
              </a:rPr>
              <a:t>cd test</a:t>
            </a:r>
            <a:endParaRPr lang="ja-JP" altLang="en-US"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139653" y="2523500"/>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587613" y="5085184"/>
            <a:ext cx="1261884" cy="369332"/>
          </a:xfrm>
          <a:prstGeom prst="rect">
            <a:avLst/>
          </a:prstGeom>
          <a:noFill/>
        </p:spPr>
        <p:txBody>
          <a:bodyPr wrap="none" rtlCol="0">
            <a:spAutoFit/>
          </a:bodyPr>
          <a:lstStyle/>
          <a:p>
            <a:r>
              <a:rPr kumimoji="1" lang="en-US" altLang="ja-JP" dirty="0" err="1"/>
              <a:t>github</a:t>
            </a:r>
            <a:r>
              <a:rPr kumimoji="1" lang="en-US" altLang="ja-JP" dirty="0"/>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4296928" y="2091452"/>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929953" y="4743117"/>
            <a:ext cx="278740" cy="170153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966527"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V="1">
            <a:off x="3218555" y="5454516"/>
            <a:ext cx="0"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94656" y="5278415"/>
            <a:ext cx="278740" cy="63094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AF7FE24-13C1-468B-F268-2A9B7AB75555}"/>
              </a:ext>
            </a:extLst>
          </p:cNvPr>
          <p:cNvPicPr>
            <a:picLocks noChangeAspect="1"/>
          </p:cNvPicPr>
          <p:nvPr/>
        </p:nvPicPr>
        <p:blipFill>
          <a:blip r:embed="rId2"/>
          <a:stretch>
            <a:fillRect/>
          </a:stretch>
        </p:blipFill>
        <p:spPr>
          <a:xfrm>
            <a:off x="304800" y="900357"/>
            <a:ext cx="7389541" cy="4838082"/>
          </a:xfrm>
          <a:prstGeom prst="rect">
            <a:avLst/>
          </a:prstGeom>
        </p:spPr>
      </p:pic>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sp>
        <p:nvSpPr>
          <p:cNvPr id="5" name="四角形: 角を丸くする 4">
            <a:extLst>
              <a:ext uri="{FF2B5EF4-FFF2-40B4-BE49-F238E27FC236}">
                <a16:creationId xmlns:a16="http://schemas.microsoft.com/office/drawing/2014/main" id="{C14838FF-726B-47E7-A463-72F04E0C93A6}"/>
              </a:ext>
            </a:extLst>
          </p:cNvPr>
          <p:cNvSpPr/>
          <p:nvPr/>
        </p:nvSpPr>
        <p:spPr>
          <a:xfrm>
            <a:off x="452078" y="3690496"/>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E4671EF-AE72-8327-0752-79C2A34054AC}"/>
              </a:ext>
            </a:extLst>
          </p:cNvPr>
          <p:cNvPicPr>
            <a:picLocks noChangeAspect="1"/>
          </p:cNvPicPr>
          <p:nvPr/>
        </p:nvPicPr>
        <p:blipFill>
          <a:blip r:embed="rId2"/>
          <a:stretch>
            <a:fillRect/>
          </a:stretch>
        </p:blipFill>
        <p:spPr>
          <a:xfrm>
            <a:off x="466026" y="1397619"/>
            <a:ext cx="4651779" cy="4861932"/>
          </a:xfrm>
          <a:prstGeom prst="rect">
            <a:avLst/>
          </a:prstGeom>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539986" y="3014154"/>
            <a:ext cx="4084053" cy="242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483220" y="3642732"/>
            <a:ext cx="906965" cy="290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490654" y="4088780"/>
            <a:ext cx="2785202" cy="16444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1390185" y="3787894"/>
            <a:ext cx="5774103" cy="43319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4624039" y="3135155"/>
            <a:ext cx="2396233" cy="2587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flipV="1">
            <a:off x="3275856" y="4911018"/>
            <a:ext cx="3096344" cy="1021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3647459" y="5915869"/>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4739082" y="6359026"/>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4151516" y="6203902"/>
            <a:ext cx="587567" cy="33979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637741" y="2312020"/>
            <a:ext cx="1135196" cy="252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2772938" y="2438462"/>
            <a:ext cx="3887295" cy="16157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29217"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32D8A788-68EB-18C6-A78C-7EBDBA928659}"/>
              </a:ext>
            </a:extLst>
          </p:cNvPr>
          <p:cNvSpPr/>
          <p:nvPr/>
        </p:nvSpPr>
        <p:spPr>
          <a:xfrm>
            <a:off x="2589872" y="2131143"/>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36D8A8-FC6E-63FA-443B-8ECC07E2AC79}"/>
              </a:ext>
            </a:extLst>
          </p:cNvPr>
          <p:cNvSpPr txBox="1"/>
          <p:nvPr/>
        </p:nvSpPr>
        <p:spPr>
          <a:xfrm>
            <a:off x="4155688" y="3077737"/>
            <a:ext cx="1813317" cy="369332"/>
          </a:xfrm>
          <a:prstGeom prst="rect">
            <a:avLst/>
          </a:prstGeom>
          <a:noFill/>
        </p:spPr>
        <p:txBody>
          <a:bodyPr wrap="none" rtlCol="0">
            <a:spAutoFit/>
          </a:bodyPr>
          <a:lstStyle/>
          <a:p>
            <a:r>
              <a:rPr kumimoji="1" lang="ja-JP" altLang="en-US" dirty="0"/>
              <a:t>必ず</a:t>
            </a:r>
            <a:r>
              <a:rPr kumimoji="1" lang="en-US" altLang="ja-JP" dirty="0"/>
              <a:t>SSH</a:t>
            </a:r>
            <a:r>
              <a:rPr kumimoji="1" lang="ja-JP" altLang="en-US" dirty="0"/>
              <a:t>を選ぶ</a:t>
            </a:r>
          </a:p>
        </p:txBody>
      </p:sp>
      <p:cxnSp>
        <p:nvCxnSpPr>
          <p:cNvPr id="10" name="コネクタ: カギ線 9">
            <a:extLst>
              <a:ext uri="{FF2B5EF4-FFF2-40B4-BE49-F238E27FC236}">
                <a16:creationId xmlns:a16="http://schemas.microsoft.com/office/drawing/2014/main" id="{6BA3A28A-A6EB-3BFD-4F4E-ABB0E9339B02}"/>
              </a:ext>
            </a:extLst>
          </p:cNvPr>
          <p:cNvCxnSpPr>
            <a:endCxn id="3" idx="2"/>
          </p:cNvCxnSpPr>
          <p:nvPr/>
        </p:nvCxnSpPr>
        <p:spPr>
          <a:xfrm rot="10800000">
            <a:off x="2769893" y="2491184"/>
            <a:ext cx="1356059" cy="7798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pic>
        <p:nvPicPr>
          <p:cNvPr id="7" name="図 6">
            <a:extLst>
              <a:ext uri="{FF2B5EF4-FFF2-40B4-BE49-F238E27FC236}">
                <a16:creationId xmlns:a16="http://schemas.microsoft.com/office/drawing/2014/main" id="{E0EF9A41-5AE4-D2D3-4A91-34415F8A0AA8}"/>
              </a:ext>
            </a:extLst>
          </p:cNvPr>
          <p:cNvPicPr>
            <a:picLocks noChangeAspect="1"/>
          </p:cNvPicPr>
          <p:nvPr/>
        </p:nvPicPr>
        <p:blipFill>
          <a:blip r:embed="rId2"/>
          <a:stretch>
            <a:fillRect/>
          </a:stretch>
        </p:blipFill>
        <p:spPr>
          <a:xfrm>
            <a:off x="1137425" y="1754227"/>
            <a:ext cx="5545873" cy="3525694"/>
          </a:xfrm>
          <a:prstGeom prst="rect">
            <a:avLst/>
          </a:prstGeom>
        </p:spPr>
      </p:pic>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F2369A-B194-0F1D-2100-554660E0D1D0}"/>
              </a:ext>
            </a:extLst>
          </p:cNvPr>
          <p:cNvPicPr>
            <a:picLocks noChangeAspect="1"/>
          </p:cNvPicPr>
          <p:nvPr/>
        </p:nvPicPr>
        <p:blipFill>
          <a:blip r:embed="rId2"/>
          <a:stretch>
            <a:fillRect/>
          </a:stretch>
        </p:blipFill>
        <p:spPr>
          <a:xfrm>
            <a:off x="1370431" y="2856491"/>
            <a:ext cx="3429479" cy="2810267"/>
          </a:xfrm>
          <a:prstGeom prst="rect">
            <a:avLst/>
          </a:prstGeom>
        </p:spPr>
      </p:pic>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197804" cy="461665"/>
          </a:xfrm>
          <a:prstGeom prst="rect">
            <a:avLst/>
          </a:prstGeom>
          <a:noFill/>
        </p:spPr>
        <p:txBody>
          <a:bodyPr wrap="none" rtlCol="0">
            <a:spAutoFit/>
          </a:bodyPr>
          <a:lstStyle/>
          <a:p>
            <a:r>
              <a:rPr kumimoji="1" lang="en-US" altLang="ja-JP" sz="2400" dirty="0"/>
              <a:t>GitHub</a:t>
            </a:r>
            <a:r>
              <a:rPr kumimoji="1" lang="ja-JP" altLang="en-US" sz="2400" dirty="0"/>
              <a:t>で</a:t>
            </a:r>
            <a:r>
              <a:rPr kumimoji="1" lang="en-US" altLang="ja-JP" sz="2400" dirty="0" err="1"/>
              <a:t>github</a:t>
            </a:r>
            <a:r>
              <a:rPr kumimoji="1" lang="en-US" altLang="ja-JP" sz="2400" dirty="0"/>
              <a:t>-test</a:t>
            </a:r>
            <a:r>
              <a:rPr kumimoji="1" lang="ja-JP" altLang="en-US" sz="2400" dirty="0"/>
              <a:t>リポジトリのページに移動する</a:t>
            </a:r>
          </a:p>
        </p:txBody>
      </p:sp>
      <p:sp>
        <p:nvSpPr>
          <p:cNvPr id="6" name="四角形: 角を丸くする 5">
            <a:extLst>
              <a:ext uri="{FF2B5EF4-FFF2-40B4-BE49-F238E27FC236}">
                <a16:creationId xmlns:a16="http://schemas.microsoft.com/office/drawing/2014/main" id="{7B2F2A20-9F83-4ACF-87FE-2A5DF697C6C7}"/>
              </a:ext>
            </a:extLst>
          </p:cNvPr>
          <p:cNvSpPr/>
          <p:nvPr/>
        </p:nvSpPr>
        <p:spPr>
          <a:xfrm>
            <a:off x="1416183" y="483519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753052" y="2788795"/>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3"/>
            <a:ext cx="1069484" cy="867317"/>
          </a:xfrm>
          <a:prstGeom prst="bentConnector3">
            <a:avLst>
              <a:gd name="adj1" fmla="val -2137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5" y="5015210"/>
            <a:ext cx="300567" cy="1190744"/>
          </a:xfrm>
          <a:prstGeom prst="bentConnector3">
            <a:avLst>
              <a:gd name="adj1" fmla="val -7605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A632727-31A4-76B1-8B6D-449122F63950}"/>
              </a:ext>
            </a:extLst>
          </p:cNvPr>
          <p:cNvPicPr>
            <a:picLocks noChangeAspect="1"/>
          </p:cNvPicPr>
          <p:nvPr/>
        </p:nvPicPr>
        <p:blipFill>
          <a:blip r:embed="rId2"/>
          <a:stretch>
            <a:fillRect/>
          </a:stretch>
        </p:blipFill>
        <p:spPr>
          <a:xfrm>
            <a:off x="275063" y="1749407"/>
            <a:ext cx="7620000" cy="3752934"/>
          </a:xfrm>
          <a:prstGeom prst="rect">
            <a:avLst/>
          </a:prstGeom>
        </p:spPr>
      </p:pic>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4C9C5D6F-B6F7-4088-AF11-5218701F62FD}"/>
              </a:ext>
            </a:extLst>
          </p:cNvPr>
          <p:cNvSpPr/>
          <p:nvPr/>
        </p:nvSpPr>
        <p:spPr>
          <a:xfrm>
            <a:off x="761110" y="2096553"/>
            <a:ext cx="606773" cy="2898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160923" y="2505307"/>
            <a:ext cx="763877" cy="366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cxnSpLocks/>
            <a:stCxn id="7" idx="1"/>
            <a:endCxn id="5" idx="1"/>
          </p:cNvCxnSpPr>
          <p:nvPr/>
        </p:nvCxnSpPr>
        <p:spPr>
          <a:xfrm rot="10800000" flipH="1" flipV="1">
            <a:off x="611560" y="1283569"/>
            <a:ext cx="149550" cy="957888"/>
          </a:xfrm>
          <a:prstGeom prst="bentConnector3">
            <a:avLst>
              <a:gd name="adj1" fmla="val -15285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675590" y="5641279"/>
            <a:ext cx="3469219" cy="461665"/>
          </a:xfrm>
          <a:prstGeom prst="rect">
            <a:avLst/>
          </a:prstGeom>
          <a:noFill/>
        </p:spPr>
        <p:txBody>
          <a:bodyPr wrap="none" rtlCol="0">
            <a:spAutoFit/>
          </a:bodyPr>
          <a:lstStyle/>
          <a:p>
            <a:r>
              <a:rPr kumimoji="1" lang="en-US" altLang="ja-JP" sz="2400" dirty="0"/>
              <a:t>New Issue</a:t>
            </a:r>
            <a:r>
              <a:rPr kumimoji="1" lang="ja-JP" altLang="en-US" sz="2400" dirty="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cxnSpLocks/>
            <a:stCxn id="11" idx="3"/>
            <a:endCxn id="6" idx="2"/>
          </p:cNvCxnSpPr>
          <p:nvPr/>
        </p:nvCxnSpPr>
        <p:spPr>
          <a:xfrm flipV="1">
            <a:off x="6144809" y="2871439"/>
            <a:ext cx="1398053" cy="30006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CD227B18-214B-0DE0-4704-5DEB2C51EB6A}"/>
              </a:ext>
            </a:extLst>
          </p:cNvPr>
          <p:cNvPicPr>
            <a:picLocks noChangeAspect="1"/>
          </p:cNvPicPr>
          <p:nvPr/>
        </p:nvPicPr>
        <p:blipFill>
          <a:blip r:embed="rId2"/>
          <a:stretch>
            <a:fillRect/>
          </a:stretch>
        </p:blipFill>
        <p:spPr>
          <a:xfrm>
            <a:off x="267630" y="909670"/>
            <a:ext cx="7694342" cy="4389981"/>
          </a:xfrm>
          <a:prstGeom prst="rect">
            <a:avLst/>
          </a:prstGeom>
        </p:spPr>
      </p:pic>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5" name="四角形: 角を丸くする 4">
            <a:extLst>
              <a:ext uri="{FF2B5EF4-FFF2-40B4-BE49-F238E27FC236}">
                <a16:creationId xmlns:a16="http://schemas.microsoft.com/office/drawing/2014/main" id="{D53A14D2-3B13-435E-BF57-3651C2B0129F}"/>
              </a:ext>
            </a:extLst>
          </p:cNvPr>
          <p:cNvSpPr/>
          <p:nvPr/>
        </p:nvSpPr>
        <p:spPr>
          <a:xfrm>
            <a:off x="757909" y="1924266"/>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753242" y="2835299"/>
            <a:ext cx="5097431" cy="16846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070167" y="2413453"/>
            <a:ext cx="888194" cy="3520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4870667" y="4883161"/>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29218" y="1554025"/>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7037309" y="237264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438619" y="488316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dirty="0">
                <a:latin typeface="Consolas" panose="020B0609020204030204" pitchFamily="49" charset="0"/>
              </a:rPr>
              <a:t>cd</a:t>
            </a: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endParaRPr lang="en-US" altLang="ja-JP" sz="2400" dirty="0">
              <a:latin typeface="Consolas" panose="020B0609020204030204" pitchFamily="49" charset="0"/>
            </a:endParaRPr>
          </a:p>
          <a:p>
            <a:r>
              <a:rPr lang="en-US" altLang="ja-JP" sz="2400" dirty="0">
                <a:latin typeface="Consolas" panose="020B0609020204030204" pitchFamily="49" charset="0"/>
              </a:rPr>
              <a:t>cd </a:t>
            </a:r>
            <a:r>
              <a:rPr lang="en-US" altLang="ja-JP" sz="2400" dirty="0" err="1">
                <a:latin typeface="Consolas" panose="020B0609020204030204" pitchFamily="49" charset="0"/>
              </a:rPr>
              <a:t>github</a:t>
            </a:r>
            <a:r>
              <a:rPr lang="en-US" altLang="ja-JP" sz="2400" dirty="0">
                <a:latin typeface="Consolas" panose="020B0609020204030204" pitchFamily="49" charset="0"/>
              </a:rPr>
              <a:t>-test</a:t>
            </a:r>
          </a:p>
          <a:p>
            <a:r>
              <a:rPr lang="en-US" altLang="ja-JP" sz="2400" dirty="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pic>
        <p:nvPicPr>
          <p:cNvPr id="8" name="図 7">
            <a:extLst>
              <a:ext uri="{FF2B5EF4-FFF2-40B4-BE49-F238E27FC236}">
                <a16:creationId xmlns:a16="http://schemas.microsoft.com/office/drawing/2014/main" id="{E1A1CB5E-2DC9-C92D-324C-4C51558D5CFA}"/>
              </a:ext>
            </a:extLst>
          </p:cNvPr>
          <p:cNvPicPr>
            <a:picLocks noChangeAspect="1"/>
          </p:cNvPicPr>
          <p:nvPr/>
        </p:nvPicPr>
        <p:blipFill>
          <a:blip r:embed="rId2"/>
          <a:stretch>
            <a:fillRect/>
          </a:stretch>
        </p:blipFill>
        <p:spPr>
          <a:xfrm>
            <a:off x="89210" y="2884449"/>
            <a:ext cx="4989581" cy="3575351"/>
          </a:xfrm>
          <a:prstGeom prst="rect">
            <a:avLst/>
          </a:prstGeom>
        </p:spPr>
      </p:pic>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60278B-A4B2-0557-8D4D-F289125857B9}"/>
              </a:ext>
            </a:extLst>
          </p:cNvPr>
          <p:cNvPicPr>
            <a:picLocks noChangeAspect="1"/>
          </p:cNvPicPr>
          <p:nvPr/>
        </p:nvPicPr>
        <p:blipFill>
          <a:blip r:embed="rId2"/>
          <a:stretch>
            <a:fillRect/>
          </a:stretch>
        </p:blipFill>
        <p:spPr>
          <a:xfrm>
            <a:off x="1301381" y="1992351"/>
            <a:ext cx="4052574" cy="4419600"/>
          </a:xfrm>
          <a:prstGeom prst="rect">
            <a:avLst/>
          </a:prstGeom>
        </p:spPr>
      </p:pic>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sp>
        <p:nvSpPr>
          <p:cNvPr id="7" name="四角形: 角を丸くする 6">
            <a:extLst>
              <a:ext uri="{FF2B5EF4-FFF2-40B4-BE49-F238E27FC236}">
                <a16:creationId xmlns:a16="http://schemas.microsoft.com/office/drawing/2014/main" id="{7DA74770-964D-4DAC-925C-287830F05123}"/>
              </a:ext>
            </a:extLst>
          </p:cNvPr>
          <p:cNvSpPr/>
          <p:nvPr/>
        </p:nvSpPr>
        <p:spPr>
          <a:xfrm>
            <a:off x="1302935" y="2832410"/>
            <a:ext cx="659680" cy="230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cxnSpLocks/>
            <a:stCxn id="8" idx="1"/>
            <a:endCxn id="7" idx="1"/>
          </p:cNvCxnSpPr>
          <p:nvPr/>
        </p:nvCxnSpPr>
        <p:spPr>
          <a:xfrm rot="10800000" flipH="1" flipV="1">
            <a:off x="539551" y="1237401"/>
            <a:ext cx="763383" cy="1710237"/>
          </a:xfrm>
          <a:prstGeom prst="bentConnector3">
            <a:avLst>
              <a:gd name="adj1" fmla="val -299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2768DF6-65A7-DA22-0245-3E464EC24E2A}"/>
              </a:ext>
            </a:extLst>
          </p:cNvPr>
          <p:cNvPicPr>
            <a:picLocks noChangeAspect="1"/>
          </p:cNvPicPr>
          <p:nvPr/>
        </p:nvPicPr>
        <p:blipFill>
          <a:blip r:embed="rId2"/>
          <a:stretch>
            <a:fillRect/>
          </a:stretch>
        </p:blipFill>
        <p:spPr>
          <a:xfrm>
            <a:off x="490654" y="1506499"/>
            <a:ext cx="8415453" cy="3004990"/>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6645797" y="2405388"/>
            <a:ext cx="1204257"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7315039" y="2768731"/>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4D5E9EB-F80B-843C-D245-2002E90E4387}"/>
              </a:ext>
            </a:extLst>
          </p:cNvPr>
          <p:cNvPicPr>
            <a:picLocks noChangeAspect="1"/>
          </p:cNvPicPr>
          <p:nvPr/>
        </p:nvPicPr>
        <p:blipFill>
          <a:blip r:embed="rId2"/>
          <a:stretch>
            <a:fillRect/>
          </a:stretch>
        </p:blipFill>
        <p:spPr>
          <a:xfrm>
            <a:off x="572859" y="1308410"/>
            <a:ext cx="7270245" cy="4870359"/>
          </a:xfrm>
          <a:prstGeom prst="rect">
            <a:avLst/>
          </a:prstGeom>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17" name="四角形: 角を丸くする 6">
            <a:extLst>
              <a:ext uri="{FF2B5EF4-FFF2-40B4-BE49-F238E27FC236}">
                <a16:creationId xmlns:a16="http://schemas.microsoft.com/office/drawing/2014/main" id="{5B73277E-BD2A-A797-8EE1-9ED0BFE26B85}"/>
              </a:ext>
            </a:extLst>
          </p:cNvPr>
          <p:cNvSpPr/>
          <p:nvPr/>
        </p:nvSpPr>
        <p:spPr>
          <a:xfrm>
            <a:off x="526775" y="2759964"/>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447422" y="1946714"/>
            <a:ext cx="1794640" cy="1537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D5CF61-5E22-2387-EBDF-EE4557227057}"/>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4" name="図 3">
            <a:extLst>
              <a:ext uri="{FF2B5EF4-FFF2-40B4-BE49-F238E27FC236}">
                <a16:creationId xmlns:a16="http://schemas.microsoft.com/office/drawing/2014/main" id="{13DDDF52-872C-3C0B-E4B1-4D43CF9D27DD}"/>
              </a:ext>
            </a:extLst>
          </p:cNvPr>
          <p:cNvPicPr>
            <a:picLocks noChangeAspect="1"/>
          </p:cNvPicPr>
          <p:nvPr/>
        </p:nvPicPr>
        <p:blipFill>
          <a:blip r:embed="rId2"/>
          <a:stretch>
            <a:fillRect/>
          </a:stretch>
        </p:blipFill>
        <p:spPr>
          <a:xfrm>
            <a:off x="730712" y="1466766"/>
            <a:ext cx="7045405" cy="4230254"/>
          </a:xfrm>
          <a:prstGeom prst="rect">
            <a:avLst/>
          </a:prstGeom>
        </p:spPr>
      </p:pic>
      <p:sp>
        <p:nvSpPr>
          <p:cNvPr id="18" name="四角形: 角を丸くする 6">
            <a:extLst>
              <a:ext uri="{FF2B5EF4-FFF2-40B4-BE49-F238E27FC236}">
                <a16:creationId xmlns:a16="http://schemas.microsoft.com/office/drawing/2014/main" id="{E127F39E-EDD7-83D1-1131-05482536AE3A}"/>
              </a:ext>
            </a:extLst>
          </p:cNvPr>
          <p:cNvSpPr/>
          <p:nvPr/>
        </p:nvSpPr>
        <p:spPr>
          <a:xfrm>
            <a:off x="2804445" y="2006511"/>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8">
            <a:extLst>
              <a:ext uri="{FF2B5EF4-FFF2-40B4-BE49-F238E27FC236}">
                <a16:creationId xmlns:a16="http://schemas.microsoft.com/office/drawing/2014/main" id="{631635B4-582C-6C12-F7E8-92286607D0A6}"/>
              </a:ext>
            </a:extLst>
          </p:cNvPr>
          <p:cNvSpPr/>
          <p:nvPr/>
        </p:nvSpPr>
        <p:spPr>
          <a:xfrm>
            <a:off x="3942821" y="96577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408692" y="953544"/>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108401" y="1185057"/>
            <a:ext cx="834421" cy="821453"/>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6">
            <a:extLst>
              <a:ext uri="{FF2B5EF4-FFF2-40B4-BE49-F238E27FC236}">
                <a16:creationId xmlns:a16="http://schemas.microsoft.com/office/drawing/2014/main" id="{99916191-1F6B-F223-E44A-E35502BC86F0}"/>
              </a:ext>
            </a:extLst>
          </p:cNvPr>
          <p:cNvSpPr/>
          <p:nvPr/>
        </p:nvSpPr>
        <p:spPr>
          <a:xfrm>
            <a:off x="6777187" y="5281252"/>
            <a:ext cx="946891" cy="3463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193721" y="524930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dirty="0"/>
          </a:p>
        </p:txBody>
      </p:sp>
      <p:pic>
        <p:nvPicPr>
          <p:cNvPr id="16" name="図 15">
            <a:extLst>
              <a:ext uri="{FF2B5EF4-FFF2-40B4-BE49-F238E27FC236}">
                <a16:creationId xmlns:a16="http://schemas.microsoft.com/office/drawing/2014/main" id="{F20151C4-D21B-CBE6-F2D0-7EB5DAFA28E2}"/>
              </a:ext>
            </a:extLst>
          </p:cNvPr>
          <p:cNvPicPr>
            <a:picLocks noChangeAspect="1"/>
          </p:cNvPicPr>
          <p:nvPr/>
        </p:nvPicPr>
        <p:blipFill>
          <a:blip r:embed="rId3"/>
          <a:stretch>
            <a:fillRect/>
          </a:stretch>
        </p:blipFill>
        <p:spPr>
          <a:xfrm>
            <a:off x="394733" y="4682174"/>
            <a:ext cx="2321023" cy="1978821"/>
          </a:xfrm>
          <a:prstGeom prst="rect">
            <a:avLst/>
          </a:prstGeom>
        </p:spPr>
      </p:pic>
      <p:sp>
        <p:nvSpPr>
          <p:cNvPr id="7" name="四角形: 角を丸くする 6">
            <a:extLst>
              <a:ext uri="{FF2B5EF4-FFF2-40B4-BE49-F238E27FC236}">
                <a16:creationId xmlns:a16="http://schemas.microsoft.com/office/drawing/2014/main" id="{D9B98D82-BF6E-0FC3-DB3D-D3793F49808B}"/>
              </a:ext>
            </a:extLst>
          </p:cNvPr>
          <p:cNvSpPr/>
          <p:nvPr/>
        </p:nvSpPr>
        <p:spPr>
          <a:xfrm>
            <a:off x="618127" y="6008814"/>
            <a:ext cx="1396528" cy="2507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433DD4C-53BF-C6CB-1727-989BDB2C376B}"/>
              </a:ext>
            </a:extLst>
          </p:cNvPr>
          <p:cNvSpPr/>
          <p:nvPr/>
        </p:nvSpPr>
        <p:spPr>
          <a:xfrm>
            <a:off x="757043" y="4722871"/>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9">
            <a:extLst>
              <a:ext uri="{FF2B5EF4-FFF2-40B4-BE49-F238E27FC236}">
                <a16:creationId xmlns:a16="http://schemas.microsoft.com/office/drawing/2014/main" id="{F5620644-D44C-7CD4-4C70-B2582A8F255F}"/>
              </a:ext>
            </a:extLst>
          </p:cNvPr>
          <p:cNvSpPr/>
          <p:nvPr/>
        </p:nvSpPr>
        <p:spPr>
          <a:xfrm>
            <a:off x="614394" y="427171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dirty="0"/>
          </a:p>
        </p:txBody>
      </p:sp>
      <p:sp>
        <p:nvSpPr>
          <p:cNvPr id="9" name="楕円 9">
            <a:extLst>
              <a:ext uri="{FF2B5EF4-FFF2-40B4-BE49-F238E27FC236}">
                <a16:creationId xmlns:a16="http://schemas.microsoft.com/office/drawing/2014/main" id="{CB1489A7-7EEF-9C69-9E2D-3D2E5EC79A55}"/>
              </a:ext>
            </a:extLst>
          </p:cNvPr>
          <p:cNvSpPr/>
          <p:nvPr/>
        </p:nvSpPr>
        <p:spPr>
          <a:xfrm>
            <a:off x="2030598" y="596298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dirty="0"/>
          </a:p>
        </p:txBody>
      </p:sp>
      <p:sp>
        <p:nvSpPr>
          <p:cNvPr id="10" name="テキスト ボックス 9">
            <a:extLst>
              <a:ext uri="{FF2B5EF4-FFF2-40B4-BE49-F238E27FC236}">
                <a16:creationId xmlns:a16="http://schemas.microsoft.com/office/drawing/2014/main" id="{896B45B3-1F75-3070-6CE0-E689F1914A36}"/>
              </a:ext>
            </a:extLst>
          </p:cNvPr>
          <p:cNvSpPr txBox="1"/>
          <p:nvPr/>
        </p:nvSpPr>
        <p:spPr>
          <a:xfrm>
            <a:off x="0" y="3865757"/>
            <a:ext cx="2954655" cy="369332"/>
          </a:xfrm>
          <a:prstGeom prst="rect">
            <a:avLst/>
          </a:prstGeom>
          <a:noFill/>
        </p:spPr>
        <p:txBody>
          <a:bodyPr wrap="none" rtlCol="0">
            <a:spAutoFit/>
          </a:bodyPr>
          <a:lstStyle/>
          <a:p>
            <a:r>
              <a:rPr kumimoji="1" lang="ja-JP" altLang="en-US" dirty="0"/>
              <a:t>左上のアイコンをクリック</a:t>
            </a:r>
          </a:p>
        </p:txBody>
      </p:sp>
      <p:sp>
        <p:nvSpPr>
          <p:cNvPr id="11" name="テキスト ボックス 10">
            <a:extLst>
              <a:ext uri="{FF2B5EF4-FFF2-40B4-BE49-F238E27FC236}">
                <a16:creationId xmlns:a16="http://schemas.microsoft.com/office/drawing/2014/main" id="{3D1728EF-1D6A-6BC1-B80C-A87DC75F6522}"/>
              </a:ext>
            </a:extLst>
          </p:cNvPr>
          <p:cNvSpPr txBox="1"/>
          <p:nvPr/>
        </p:nvSpPr>
        <p:spPr>
          <a:xfrm>
            <a:off x="2494156" y="5973338"/>
            <a:ext cx="1954381" cy="369332"/>
          </a:xfrm>
          <a:prstGeom prst="rect">
            <a:avLst/>
          </a:prstGeom>
          <a:noFill/>
        </p:spPr>
        <p:txBody>
          <a:bodyPr wrap="none" rtlCol="0">
            <a:spAutoFit/>
          </a:bodyPr>
          <a:lstStyle/>
          <a:p>
            <a:r>
              <a:rPr kumimoji="1" lang="en-US" altLang="ja-JP" dirty="0" err="1"/>
              <a:t>github</a:t>
            </a:r>
            <a:r>
              <a:rPr kumimoji="1" lang="en-US" altLang="ja-JP" dirty="0"/>
              <a:t>-test</a:t>
            </a:r>
            <a:r>
              <a:rPr kumimoji="1" lang="ja-JP" altLang="en-US" dirty="0"/>
              <a:t>を表示</a:t>
            </a:r>
          </a:p>
        </p:txBody>
      </p:sp>
    </p:spTree>
    <p:extLst>
      <p:ext uri="{BB962C8B-B14F-4D97-AF65-F5344CB8AC3E}">
        <p14:creationId xmlns:p14="http://schemas.microsoft.com/office/powerpoint/2010/main" val="309540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FE44129-A02D-DF00-6E63-453A3E03C43B}"/>
              </a:ext>
            </a:extLst>
          </p:cNvPr>
          <p:cNvPicPr>
            <a:picLocks noChangeAspect="1"/>
          </p:cNvPicPr>
          <p:nvPr/>
        </p:nvPicPr>
        <p:blipFill>
          <a:blip r:embed="rId2"/>
          <a:stretch>
            <a:fillRect/>
          </a:stretch>
        </p:blipFill>
        <p:spPr>
          <a:xfrm>
            <a:off x="483219" y="1590907"/>
            <a:ext cx="7343118" cy="4476725"/>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985002" y="1932568"/>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848421" y="2577873"/>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019406" y="3434100"/>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6068432" y="305262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879811" y="4358971"/>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940940" y="5424821"/>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1705082" y="1788552"/>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500916" y="22155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659366" y="34341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932528" y="290861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824027" y="4358971"/>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580900" y="5496829"/>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B0C9003-B7CF-D1C8-CB77-A12BADEBBFE3}"/>
              </a:ext>
            </a:extLst>
          </p:cNvPr>
          <p:cNvPicPr>
            <a:picLocks noChangeAspect="1"/>
          </p:cNvPicPr>
          <p:nvPr/>
        </p:nvPicPr>
        <p:blipFill>
          <a:blip r:embed="rId2"/>
          <a:stretch>
            <a:fillRect/>
          </a:stretch>
        </p:blipFill>
        <p:spPr>
          <a:xfrm>
            <a:off x="371707" y="2764076"/>
            <a:ext cx="6668429" cy="3652072"/>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1973146" y="3939623"/>
            <a:ext cx="160267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109050" y="4443679"/>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
        <p:nvSpPr>
          <p:cNvPr id="8" name="四角形: 角を丸くする 7">
            <a:extLst>
              <a:ext uri="{FF2B5EF4-FFF2-40B4-BE49-F238E27FC236}">
                <a16:creationId xmlns:a16="http://schemas.microsoft.com/office/drawing/2014/main" id="{13CD862F-B180-6289-B6C3-68E306DD2219}"/>
              </a:ext>
            </a:extLst>
          </p:cNvPr>
          <p:cNvSpPr/>
          <p:nvPr/>
        </p:nvSpPr>
        <p:spPr>
          <a:xfrm>
            <a:off x="409806" y="3841678"/>
            <a:ext cx="1508204" cy="4403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624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8954" y="1157248"/>
            <a:ext cx="7135287" cy="369332"/>
          </a:xfrm>
          <a:prstGeom prst="rect">
            <a:avLst/>
          </a:prstGeom>
          <a:noFill/>
        </p:spPr>
        <p:txBody>
          <a:bodyPr wrap="none" rtlCol="0">
            <a:spAutoFit/>
          </a:bodyPr>
          <a:lstStyle/>
          <a:p>
            <a:r>
              <a:rPr kumimoji="1" lang="ja-JP" altLang="en-US" dirty="0"/>
              <a:t>ブラウザで</a:t>
            </a:r>
            <a:r>
              <a:rPr kumimoji="1" lang="en-US" altLang="ja-JP" dirty="0"/>
              <a:t>Projects</a:t>
            </a:r>
            <a:r>
              <a:rPr kumimoji="1" lang="ja-JP" altLang="en-US" dirty="0"/>
              <a:t>の「カンバン」を表示させた状態で</a:t>
            </a:r>
            <a:r>
              <a:rPr kumimoji="1" lang="en-US" altLang="ja-JP" dirty="0"/>
              <a:t>git push</a:t>
            </a:r>
            <a:r>
              <a:rPr kumimoji="1" lang="ja-JP" altLang="en-US" dirty="0"/>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4" name="図 3">
            <a:extLst>
              <a:ext uri="{FF2B5EF4-FFF2-40B4-BE49-F238E27FC236}">
                <a16:creationId xmlns:a16="http://schemas.microsoft.com/office/drawing/2014/main" id="{B284B918-08CD-1A40-3E51-2DFB4385220C}"/>
              </a:ext>
            </a:extLst>
          </p:cNvPr>
          <p:cNvPicPr>
            <a:picLocks noChangeAspect="1"/>
          </p:cNvPicPr>
          <p:nvPr/>
        </p:nvPicPr>
        <p:blipFill>
          <a:blip r:embed="rId2"/>
          <a:stretch>
            <a:fillRect/>
          </a:stretch>
        </p:blipFill>
        <p:spPr>
          <a:xfrm>
            <a:off x="788020" y="1956892"/>
            <a:ext cx="5865541" cy="4113290"/>
          </a:xfrm>
          <a:prstGeom prst="rect">
            <a:avLst/>
          </a:prstGeom>
        </p:spPr>
      </p:pic>
    </p:spTree>
    <p:extLst>
      <p:ext uri="{BB962C8B-B14F-4D97-AF65-F5344CB8AC3E}">
        <p14:creationId xmlns:p14="http://schemas.microsoft.com/office/powerpoint/2010/main" val="141841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13214</TotalTime>
  <Words>2042</Words>
  <Application>Microsoft Office PowerPoint</Application>
  <PresentationFormat>画面に合わせる (4:3)</PresentationFormat>
  <Paragraphs>356</Paragraphs>
  <Slides>56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56</vt:i4>
      </vt:variant>
    </vt:vector>
  </HeadingPairs>
  <TitlesOfParts>
    <vt:vector size="63"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1746</cp:revision>
  <dcterms:created xsi:type="dcterms:W3CDTF">2019-01-02T05:23:01Z</dcterms:created>
  <dcterms:modified xsi:type="dcterms:W3CDTF">2024-11-04T09:14:12Z</dcterms:modified>
</cp:coreProperties>
</file>